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0" r:id="rId3"/>
    <p:sldId id="304" r:id="rId4"/>
    <p:sldId id="314" r:id="rId5"/>
    <p:sldId id="330" r:id="rId6"/>
    <p:sldId id="333" r:id="rId7"/>
    <p:sldId id="332" r:id="rId8"/>
    <p:sldId id="335" r:id="rId9"/>
    <p:sldId id="334" r:id="rId10"/>
    <p:sldId id="336" r:id="rId11"/>
    <p:sldId id="338" r:id="rId12"/>
    <p:sldId id="337" r:id="rId13"/>
    <p:sldId id="339" r:id="rId14"/>
    <p:sldId id="331" r:id="rId15"/>
    <p:sldId id="32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296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598F-B75C-424C-9BF4-9528D52C16FF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063-87A3-49BF-9816-C89A5108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6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598F-B75C-424C-9BF4-9528D52C16FF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063-87A3-49BF-9816-C89A5108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9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598F-B75C-424C-9BF4-9528D52C16FF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063-87A3-49BF-9816-C89A5108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8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598F-B75C-424C-9BF4-9528D52C16FF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063-87A3-49BF-9816-C89A5108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6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598F-B75C-424C-9BF4-9528D52C16FF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063-87A3-49BF-9816-C89A5108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0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598F-B75C-424C-9BF4-9528D52C16FF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063-87A3-49BF-9816-C89A5108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4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598F-B75C-424C-9BF4-9528D52C16FF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063-87A3-49BF-9816-C89A5108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0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598F-B75C-424C-9BF4-9528D52C16FF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063-87A3-49BF-9816-C89A5108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0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598F-B75C-424C-9BF4-9528D52C16FF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063-87A3-49BF-9816-C89A5108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49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598F-B75C-424C-9BF4-9528D52C16FF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063-87A3-49BF-9816-C89A5108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5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598F-B75C-424C-9BF4-9528D52C16FF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063-87A3-49BF-9816-C89A5108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6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0598F-B75C-424C-9BF4-9528D52C16FF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DA063-87A3-49BF-9816-C89A5108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4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480" y="3421620"/>
            <a:ext cx="5154570" cy="3436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54580"/>
            <a:ext cx="10515600" cy="97125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 Guide to Service Dogs in the Workplace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86" y="3630631"/>
            <a:ext cx="5327099" cy="31074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78326" y="1388568"/>
            <a:ext cx="69877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At Your </a:t>
            </a:r>
            <a:r>
              <a:rPr 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SERVICE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822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5903" y="605576"/>
            <a:ext cx="5732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Did You KNOW?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63022" y="2915486"/>
            <a:ext cx="3069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Jack Russell Terrier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38746" y="2915486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Chihuahua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26991" y="2915486"/>
            <a:ext cx="1897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Dachshund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879" y="16967"/>
            <a:ext cx="2597121" cy="15119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440" y="4136500"/>
            <a:ext cx="4010660" cy="2528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052" y="4178014"/>
            <a:ext cx="4381258" cy="2486946"/>
          </a:xfrm>
          <a:prstGeom prst="rect">
            <a:avLst/>
          </a:prstGeom>
          <a:scene3d>
            <a:camera prst="orthographicFront">
              <a:rot lat="0" lon="21299996" rev="0"/>
            </a:camera>
            <a:lightRig rig="threePt" dir="t"/>
          </a:scene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411" y="3616960"/>
            <a:ext cx="247192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8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5903" y="605576"/>
            <a:ext cx="6955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What you should NOT do…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879" y="16967"/>
            <a:ext cx="2597121" cy="15119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5903" y="1874520"/>
            <a:ext cx="10238893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Touch the dog without permission from the HUMAN partner</a:t>
            </a:r>
          </a:p>
          <a:p>
            <a:endParaRPr lang="en-US" sz="3200" dirty="0"/>
          </a:p>
          <a:p>
            <a:r>
              <a:rPr lang="en-US" sz="3200" dirty="0" smtClean="0"/>
              <a:t>Distract the dog (noises, food, petting)</a:t>
            </a:r>
          </a:p>
          <a:p>
            <a:endParaRPr lang="en-US" sz="3200" dirty="0"/>
          </a:p>
          <a:p>
            <a:r>
              <a:rPr lang="en-US" sz="3200" dirty="0" smtClean="0"/>
              <a:t>Ask what the person’s disability is</a:t>
            </a:r>
          </a:p>
          <a:p>
            <a:endParaRPr lang="en-US" sz="3200" dirty="0"/>
          </a:p>
          <a:p>
            <a:r>
              <a:rPr lang="en-US" sz="3200" dirty="0" smtClean="0"/>
              <a:t>Deny entry or charge extra </a:t>
            </a:r>
          </a:p>
          <a:p>
            <a:endParaRPr lang="en-US" sz="3200" dirty="0"/>
          </a:p>
          <a:p>
            <a:r>
              <a:rPr lang="en-US" sz="3200" dirty="0" smtClean="0"/>
              <a:t>Hurt the dog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734" y="3066444"/>
            <a:ext cx="3574386" cy="357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6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5903" y="605576"/>
            <a:ext cx="5732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What you SHOULD do…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879" y="16967"/>
            <a:ext cx="2597121" cy="15119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5903" y="2023110"/>
            <a:ext cx="815261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Compliment the owner on the dog</a:t>
            </a:r>
          </a:p>
          <a:p>
            <a:endParaRPr lang="en-US" sz="3200" dirty="0" smtClean="0"/>
          </a:p>
          <a:p>
            <a:r>
              <a:rPr lang="en-US" sz="3200" dirty="0" smtClean="0"/>
              <a:t>Inform your team there is a Service Dog present</a:t>
            </a:r>
          </a:p>
          <a:p>
            <a:endParaRPr lang="en-US" sz="3200" dirty="0"/>
          </a:p>
          <a:p>
            <a:r>
              <a:rPr lang="en-US" sz="3200" dirty="0" smtClean="0"/>
              <a:t>Tell the owner you welcome Service Dogs</a:t>
            </a:r>
          </a:p>
          <a:p>
            <a:endParaRPr lang="en-US" sz="3200" dirty="0" smtClean="0"/>
          </a:p>
          <a:p>
            <a:r>
              <a:rPr lang="en-US" sz="3200" dirty="0" smtClean="0"/>
              <a:t>Talk </a:t>
            </a:r>
            <a:r>
              <a:rPr lang="en-US" sz="3200" dirty="0"/>
              <a:t>to the </a:t>
            </a:r>
            <a:r>
              <a:rPr lang="en-US" sz="3200" dirty="0" smtClean="0"/>
              <a:t>person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260" y="4171950"/>
            <a:ext cx="35814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5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5903" y="605576"/>
            <a:ext cx="6429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Public Access Skills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879" y="16967"/>
            <a:ext cx="2597121" cy="15119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221" y="3487043"/>
            <a:ext cx="2931196" cy="2910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5903" y="2023110"/>
            <a:ext cx="7739811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 smtClean="0"/>
              <a:t>Controlled loading/unloading </a:t>
            </a:r>
            <a:r>
              <a:rPr lang="en-US" sz="3200" dirty="0"/>
              <a:t>out of a </a:t>
            </a:r>
            <a:r>
              <a:rPr lang="en-US" sz="3200" dirty="0" smtClean="0"/>
              <a:t>vehicle</a:t>
            </a:r>
          </a:p>
          <a:p>
            <a:endParaRPr lang="en-US" sz="1000" dirty="0" smtClean="0"/>
          </a:p>
          <a:p>
            <a:r>
              <a:rPr lang="en-US" sz="3200" dirty="0" smtClean="0"/>
              <a:t>Sit/Down </a:t>
            </a:r>
            <a:r>
              <a:rPr lang="en-US" sz="3200" dirty="0"/>
              <a:t>on command in various situations</a:t>
            </a:r>
          </a:p>
          <a:p>
            <a:pPr lvl="0"/>
            <a:endParaRPr lang="en-US" sz="1000" dirty="0"/>
          </a:p>
          <a:p>
            <a:pPr lvl="0"/>
            <a:r>
              <a:rPr lang="en-US" sz="3200" dirty="0"/>
              <a:t>Controlled approach to a </a:t>
            </a:r>
            <a:r>
              <a:rPr lang="en-US" sz="3200" dirty="0" smtClean="0"/>
              <a:t>building &amp; entry</a:t>
            </a:r>
          </a:p>
          <a:p>
            <a:pPr lvl="0"/>
            <a:endParaRPr lang="en-US" sz="1000" dirty="0"/>
          </a:p>
          <a:p>
            <a:pPr lvl="0"/>
            <a:r>
              <a:rPr lang="en-US" sz="3200" dirty="0"/>
              <a:t>Heeling through a </a:t>
            </a:r>
            <a:r>
              <a:rPr lang="en-US" sz="3200" dirty="0" smtClean="0"/>
              <a:t>building</a:t>
            </a:r>
          </a:p>
          <a:p>
            <a:pPr lvl="0"/>
            <a:endParaRPr lang="en-US" sz="1000" dirty="0"/>
          </a:p>
          <a:p>
            <a:pPr lvl="0"/>
            <a:r>
              <a:rPr lang="en-US" sz="3200" dirty="0"/>
              <a:t>Six-foot recall on </a:t>
            </a:r>
            <a:r>
              <a:rPr lang="en-US" sz="3200" dirty="0" smtClean="0"/>
              <a:t>lead</a:t>
            </a:r>
          </a:p>
          <a:p>
            <a:pPr lvl="0"/>
            <a:endParaRPr lang="en-US" sz="1000" dirty="0"/>
          </a:p>
          <a:p>
            <a:r>
              <a:rPr lang="en-US" sz="3200" dirty="0" smtClean="0"/>
              <a:t>Control </a:t>
            </a:r>
            <a:r>
              <a:rPr lang="en-US" sz="3200" dirty="0"/>
              <a:t>when the leash is dropped</a:t>
            </a:r>
          </a:p>
        </p:txBody>
      </p:sp>
    </p:spTree>
    <p:extLst>
      <p:ext uri="{BB962C8B-B14F-4D97-AF65-F5344CB8AC3E}">
        <p14:creationId xmlns:p14="http://schemas.microsoft.com/office/powerpoint/2010/main" val="377595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992" y="359224"/>
            <a:ext cx="9144000" cy="1826634"/>
          </a:xfrm>
        </p:spPr>
        <p:txBody>
          <a:bodyPr>
            <a:normAutofit/>
          </a:bodyPr>
          <a:lstStyle/>
          <a:p>
            <a:r>
              <a:rPr lang="en-US" dirty="0" smtClean="0"/>
              <a:t>Questions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Answers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879" y="0"/>
            <a:ext cx="2597121" cy="15119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672" y="2499360"/>
            <a:ext cx="4358640" cy="43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6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766" y="3098026"/>
            <a:ext cx="5650234" cy="3759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7260" y="652467"/>
            <a:ext cx="5417820" cy="1033143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 smtClean="0">
                <a:latin typeface="+mn-lt"/>
              </a:rPr>
              <a:t>Connect </a:t>
            </a:r>
            <a:r>
              <a:rPr lang="en-US" sz="4400" b="1" dirty="0" smtClean="0">
                <a:solidFill>
                  <a:srgbClr val="00B0F0"/>
                </a:solidFill>
                <a:latin typeface="+mn-lt"/>
              </a:rPr>
              <a:t>Online</a:t>
            </a:r>
            <a:endParaRPr lang="en-US" sz="44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6695" y="2124502"/>
            <a:ext cx="8222507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facebook.com/</a:t>
            </a:r>
            <a:r>
              <a:rPr lang="en-US" sz="3600" dirty="0" err="1" smtClean="0"/>
              <a:t>EasterSealsGreaterHouston</a:t>
            </a:r>
            <a:r>
              <a:rPr lang="en-US" sz="3600" dirty="0" smtClean="0"/>
              <a:t> </a:t>
            </a:r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/>
              <a:t>eastersealshouston.org </a:t>
            </a:r>
          </a:p>
          <a:p>
            <a:endParaRPr lang="en-US" sz="3600" dirty="0" smtClean="0"/>
          </a:p>
          <a:p>
            <a:r>
              <a:rPr lang="en-US" sz="3600" dirty="0" smtClean="0"/>
              <a:t>@</a:t>
            </a:r>
            <a:r>
              <a:rPr lang="en-US" sz="3600" dirty="0" err="1" smtClean="0"/>
              <a:t>eastersealshou</a:t>
            </a:r>
            <a:r>
              <a:rPr lang="en-US" sz="3600" dirty="0" smtClean="0"/>
              <a:t> </a:t>
            </a:r>
          </a:p>
          <a:p>
            <a:endParaRPr lang="en-US" sz="3600" dirty="0" smtClean="0"/>
          </a:p>
          <a:p>
            <a:r>
              <a:rPr lang="en-US" sz="3600" dirty="0" smtClean="0"/>
              <a:t>@</a:t>
            </a:r>
            <a:r>
              <a:rPr lang="en-US" sz="3600" dirty="0" err="1" smtClean="0"/>
              <a:t>WonderDogColt</a:t>
            </a:r>
            <a:endParaRPr lang="en-US" sz="3600" dirty="0" smtClean="0"/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879" y="0"/>
            <a:ext cx="2597121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143" y="1159719"/>
            <a:ext cx="539159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</a:p>
          <a:p>
            <a:endParaRPr lang="en-US" sz="3600" dirty="0" smtClean="0"/>
          </a:p>
          <a:p>
            <a:pPr marL="571500" indent="-571500">
              <a:buFontTx/>
              <a:buChar char="-"/>
            </a:pPr>
            <a:r>
              <a:rPr lang="en-US" sz="3600" dirty="0" smtClean="0"/>
              <a:t>Service Dog Education</a:t>
            </a:r>
          </a:p>
          <a:p>
            <a:pPr marL="571500" indent="-571500">
              <a:buFontTx/>
              <a:buChar char="-"/>
            </a:pPr>
            <a:r>
              <a:rPr lang="en-US" sz="3600" dirty="0" smtClean="0"/>
              <a:t>Legal </a:t>
            </a:r>
            <a:r>
              <a:rPr lang="en-US" sz="3600" dirty="0" err="1" smtClean="0"/>
              <a:t>Schtuff</a:t>
            </a:r>
            <a:r>
              <a:rPr lang="en-US" sz="3600" dirty="0" smtClean="0"/>
              <a:t> </a:t>
            </a:r>
          </a:p>
          <a:p>
            <a:pPr marL="571500" indent="-571500">
              <a:buFontTx/>
              <a:buChar char="-"/>
            </a:pPr>
            <a:r>
              <a:rPr lang="en-US" sz="3600" dirty="0" smtClean="0"/>
              <a:t>What to do </a:t>
            </a:r>
          </a:p>
          <a:p>
            <a:pPr marL="571500" indent="-571500">
              <a:buFontTx/>
              <a:buChar char="-"/>
            </a:pPr>
            <a:r>
              <a:rPr lang="en-US" sz="3600" dirty="0" smtClean="0"/>
              <a:t>What NOT to do</a:t>
            </a:r>
          </a:p>
          <a:p>
            <a:pPr marL="571500" indent="-571500">
              <a:buFontTx/>
              <a:buChar char="-"/>
            </a:pPr>
            <a:r>
              <a:rPr lang="en-US" sz="3600" dirty="0" smtClean="0"/>
              <a:t>See a LIVE </a:t>
            </a:r>
            <a:r>
              <a:rPr lang="en-US" sz="3600" dirty="0" smtClean="0"/>
              <a:t>demo</a:t>
            </a:r>
            <a:endParaRPr lang="en-US" sz="8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587" y="0"/>
            <a:ext cx="2599413" cy="1513846"/>
          </a:xfrm>
          <a:prstGeom prst="rect">
            <a:avLst/>
          </a:prstGeom>
        </p:spPr>
      </p:pic>
      <p:pic>
        <p:nvPicPr>
          <p:cNvPr id="1026" name="Picture 2" descr="C:\Users\Tim Stroud\Desktop\1491400443863.jpg-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151" y="2558642"/>
            <a:ext cx="5978066" cy="3365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5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5903" y="605576"/>
            <a:ext cx="1033557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What is a </a:t>
            </a:r>
            <a:r>
              <a:rPr lang="en-US" sz="4400" b="1" dirty="0" smtClean="0">
                <a:solidFill>
                  <a:srgbClr val="00B0F0"/>
                </a:solidFill>
              </a:rPr>
              <a:t>Service Dog</a:t>
            </a:r>
            <a:r>
              <a:rPr lang="en-US" sz="4400" b="1" dirty="0" smtClean="0"/>
              <a:t>?</a:t>
            </a:r>
          </a:p>
          <a:p>
            <a:endParaRPr lang="en-US" b="1" dirty="0"/>
          </a:p>
          <a:p>
            <a:r>
              <a:rPr lang="en-US" sz="3200" dirty="0"/>
              <a:t>According to the American with Disabilities Act (ADA), a “service animal is a dog that is individually trained to do work or perform tasks for a person with a disability.” The task(s) performed by the dog must be directly related to the person's disability.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34" y="4114229"/>
            <a:ext cx="3657600" cy="2267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30" y="4114229"/>
            <a:ext cx="2381250" cy="238125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972" y="4366260"/>
            <a:ext cx="3543267" cy="22745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4879" y="0"/>
            <a:ext cx="2597121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5903" y="605576"/>
            <a:ext cx="573205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Types of Service Dogs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883" y="4322610"/>
            <a:ext cx="3109912" cy="2535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18383" y="2915486"/>
            <a:ext cx="1962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Guide Dogs 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54" y="4219575"/>
            <a:ext cx="2476500" cy="2638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6685" y="2909353"/>
            <a:ext cx="2161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Hearing Dogs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17473" y="2909353"/>
            <a:ext cx="1897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Mobility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9783"/>
            <a:ext cx="4332326" cy="28882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4879" y="16967"/>
            <a:ext cx="2597121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5903" y="605576"/>
            <a:ext cx="573205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Introducing Colt the Wonder Dog</a:t>
            </a:r>
          </a:p>
          <a:p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32425" y="2329125"/>
            <a:ext cx="4063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Psychiatric Service </a:t>
            </a:r>
            <a:r>
              <a:rPr lang="en-US" sz="2800" b="1" dirty="0"/>
              <a:t>D</a:t>
            </a:r>
            <a:r>
              <a:rPr lang="en-US" sz="2800" b="1" dirty="0" smtClean="0"/>
              <a:t>ogs</a:t>
            </a:r>
            <a:endParaRPr lang="en-US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879" y="16967"/>
            <a:ext cx="2597121" cy="15119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98" y="1645733"/>
            <a:ext cx="2690313" cy="47827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45" y="3169683"/>
            <a:ext cx="2444122" cy="32588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711" y="3169683"/>
            <a:ext cx="2420347" cy="32271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75" y="3172447"/>
            <a:ext cx="2442049" cy="32560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01" y="966060"/>
            <a:ext cx="2506810" cy="20055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050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5902" y="605576"/>
            <a:ext cx="1060123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What is a </a:t>
            </a:r>
            <a:r>
              <a:rPr lang="en-US" sz="4400" b="1" dirty="0" smtClean="0">
                <a:solidFill>
                  <a:srgbClr val="00B0F0"/>
                </a:solidFill>
              </a:rPr>
              <a:t>Therapy Dog</a:t>
            </a:r>
            <a:r>
              <a:rPr lang="en-US" sz="4400" b="1" dirty="0" smtClean="0"/>
              <a:t>?</a:t>
            </a:r>
          </a:p>
          <a:p>
            <a:endParaRPr lang="en-US" b="1" dirty="0"/>
          </a:p>
          <a:p>
            <a:r>
              <a:rPr lang="en-US" sz="2800" dirty="0"/>
              <a:t>D</a:t>
            </a:r>
            <a:r>
              <a:rPr lang="en-US" sz="2800" dirty="0" smtClean="0"/>
              <a:t>ogs </a:t>
            </a:r>
            <a:r>
              <a:rPr lang="en-US" sz="2800" dirty="0"/>
              <a:t>who go with their owners to volunteer in settings such as schools, hospitals, and nursing homes. From working with a child who is learning to read to visiting a senior in assisted living, therapy dogs and their owners work together as a team to improve the lives of other people.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879" y="0"/>
            <a:ext cx="2597121" cy="15119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194" y="3979950"/>
            <a:ext cx="1961370" cy="2615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" y="4029710"/>
            <a:ext cx="1924050" cy="256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82" y="4004830"/>
            <a:ext cx="3335020" cy="256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536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0181" y="429685"/>
            <a:ext cx="1480089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Legal </a:t>
            </a:r>
          </a:p>
          <a:p>
            <a:endParaRPr lang="en-US" sz="1100" b="1" dirty="0" smtClean="0"/>
          </a:p>
          <a:p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879" y="16967"/>
            <a:ext cx="2597121" cy="15119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93156" y="1813569"/>
            <a:ext cx="1620958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!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7027" y="2452235"/>
            <a:ext cx="41072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Public Admittance</a:t>
            </a:r>
          </a:p>
          <a:p>
            <a:endParaRPr lang="en-US" sz="3200" dirty="0"/>
          </a:p>
          <a:p>
            <a:r>
              <a:rPr lang="en-US" sz="3200" dirty="0" smtClean="0"/>
              <a:t>Criminal Penalty for Denial $300 + 30 hours</a:t>
            </a:r>
          </a:p>
          <a:p>
            <a:endParaRPr lang="en-US" sz="3200" i="1" dirty="0"/>
          </a:p>
          <a:p>
            <a:r>
              <a:rPr lang="en-US" sz="3200" dirty="0" smtClean="0"/>
              <a:t>No proof or identification required </a:t>
            </a:r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680181" y="2452235"/>
            <a:ext cx="476290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No vests, ID tag or harness</a:t>
            </a:r>
          </a:p>
          <a:p>
            <a:endParaRPr lang="en-US" sz="3200" dirty="0" smtClean="0"/>
          </a:p>
          <a:p>
            <a:r>
              <a:rPr lang="en-US" sz="3200" dirty="0" smtClean="0"/>
              <a:t>Dogs have vaccinations</a:t>
            </a:r>
          </a:p>
          <a:p>
            <a:endParaRPr lang="en-US" sz="3200" dirty="0"/>
          </a:p>
          <a:p>
            <a:r>
              <a:rPr lang="en-US" sz="3200" dirty="0" smtClean="0"/>
              <a:t>Dog can be ANY breed</a:t>
            </a:r>
          </a:p>
          <a:p>
            <a:endParaRPr lang="en-US" sz="3200" dirty="0"/>
          </a:p>
          <a:p>
            <a:r>
              <a:rPr lang="en-US" sz="3200" dirty="0" smtClean="0"/>
              <a:t>No professional training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1462680" y="1353014"/>
            <a:ext cx="8829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u="sng" dirty="0"/>
              <a:t>Americans with Disabilities Act (ADA) and Texas Law</a:t>
            </a:r>
          </a:p>
        </p:txBody>
      </p:sp>
    </p:spTree>
    <p:extLst>
      <p:ext uri="{BB962C8B-B14F-4D97-AF65-F5344CB8AC3E}">
        <p14:creationId xmlns:p14="http://schemas.microsoft.com/office/powerpoint/2010/main" val="3529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0181" y="429685"/>
            <a:ext cx="1480089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Legal </a:t>
            </a:r>
          </a:p>
          <a:p>
            <a:endParaRPr lang="en-US" sz="1100" b="1" dirty="0" smtClean="0"/>
          </a:p>
          <a:p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879" y="16967"/>
            <a:ext cx="2597121" cy="15119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60178" y="2452235"/>
            <a:ext cx="40013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Owner must clean up any messes</a:t>
            </a:r>
          </a:p>
          <a:p>
            <a:endParaRPr lang="en-US" sz="1400" dirty="0"/>
          </a:p>
          <a:p>
            <a:r>
              <a:rPr lang="en-US" sz="3200" dirty="0" smtClean="0"/>
              <a:t>Criminal Penalty for Fakes $300 + 30 hours</a:t>
            </a:r>
          </a:p>
          <a:p>
            <a:endParaRPr lang="en-US" sz="1400" i="1" dirty="0"/>
          </a:p>
          <a:p>
            <a:r>
              <a:rPr lang="en-US" sz="3200" dirty="0" smtClean="0"/>
              <a:t>Abuse or neglect is subject to seizure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718194" y="2452235"/>
            <a:ext cx="327459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Dogs must be under control</a:t>
            </a:r>
          </a:p>
          <a:p>
            <a:endParaRPr lang="en-US" sz="1400" dirty="0"/>
          </a:p>
          <a:p>
            <a:r>
              <a:rPr lang="en-US" sz="3200" dirty="0" smtClean="0"/>
              <a:t>Tasks directly related to owner’s disability</a:t>
            </a:r>
          </a:p>
          <a:p>
            <a:endParaRPr lang="en-US" sz="1400" dirty="0"/>
          </a:p>
          <a:p>
            <a:r>
              <a:rPr lang="en-US" sz="3200" dirty="0" smtClean="0"/>
              <a:t>Legitimate safety requirements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1462680" y="1347547"/>
            <a:ext cx="8829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u="sng" dirty="0"/>
              <a:t>Americans with Disabilities Act (ADA) and Texas Law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896" y="2543403"/>
            <a:ext cx="3442496" cy="34424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809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5893" y="456986"/>
            <a:ext cx="676075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Legal </a:t>
            </a:r>
          </a:p>
          <a:p>
            <a:endParaRPr lang="en-US" sz="1400" dirty="0" smtClean="0"/>
          </a:p>
          <a:p>
            <a:r>
              <a:rPr lang="en-US" sz="4000" dirty="0" smtClean="0"/>
              <a:t>Two Questions You May Ask</a:t>
            </a:r>
          </a:p>
          <a:p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879" y="16967"/>
            <a:ext cx="2597121" cy="15119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89387" y="1537622"/>
            <a:ext cx="2228495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4707" y="2645617"/>
            <a:ext cx="31546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“Is </a:t>
            </a:r>
            <a:r>
              <a:rPr lang="en-US" sz="4000" dirty="0"/>
              <a:t>the dog a service animal required because of a disability</a:t>
            </a:r>
            <a:r>
              <a:rPr lang="en-US" sz="4000" dirty="0" smtClean="0"/>
              <a:t>?”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00951" y="2645616"/>
            <a:ext cx="341756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“What </a:t>
            </a:r>
            <a:r>
              <a:rPr lang="en-US" sz="4000" dirty="0"/>
              <a:t>work or task has the dog been trained to perform</a:t>
            </a:r>
            <a:r>
              <a:rPr lang="en-US" sz="4000" dirty="0" smtClean="0"/>
              <a:t>?”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669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415</Words>
  <Application>Microsoft Office PowerPoint</Application>
  <PresentationFormat>Custom</PresentationFormat>
  <Paragraphs>97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 Guide to Service Dogs in the Workplace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Answers </vt:lpstr>
      <vt:lpstr>Connect Online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Stroud</dc:creator>
  <cp:lastModifiedBy>Tim Stroud</cp:lastModifiedBy>
  <cp:revision>66</cp:revision>
  <dcterms:created xsi:type="dcterms:W3CDTF">2016-04-02T16:53:03Z</dcterms:created>
  <dcterms:modified xsi:type="dcterms:W3CDTF">2018-03-06T21:32:59Z</dcterms:modified>
</cp:coreProperties>
</file>